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5" r:id="rId2"/>
    <p:sldId id="310" r:id="rId3"/>
    <p:sldId id="313" r:id="rId4"/>
    <p:sldId id="311" r:id="rId5"/>
    <p:sldId id="312" r:id="rId6"/>
    <p:sldId id="314" r:id="rId7"/>
    <p:sldId id="315" r:id="rId8"/>
    <p:sldId id="316" r:id="rId9"/>
  </p:sldIdLst>
  <p:sldSz cx="12188825" cy="6858000"/>
  <p:notesSz cx="6858000" cy="91440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74" d="100"/>
          <a:sy n="74" d="100"/>
        </p:scale>
        <p:origin x="582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4/14/2022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4/14/2022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4/14/2022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4/14/2022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4/14/2022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93812" y="1124744"/>
            <a:ext cx="11161240" cy="2895600"/>
          </a:xfrm>
        </p:spPr>
        <p:txBody>
          <a:bodyPr/>
          <a:lstStyle/>
          <a:p>
            <a:pPr algn="ctr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BAN 210 – FINAL ASSESSMENT</a:t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BREAST CANCER DATA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773932" y="4020344"/>
            <a:ext cx="8229600" cy="1219200"/>
          </a:xfrm>
        </p:spPr>
        <p:txBody>
          <a:bodyPr/>
          <a:lstStyle/>
          <a:p>
            <a:pPr algn="ctr"/>
            <a:r>
              <a:rPr lang="it-IT" dirty="0" smtClean="0">
                <a:latin typeface="Calibri" panose="020F0502020204030204" pitchFamily="34" charset="0"/>
                <a:cs typeface="Calibri" panose="020F0502020204030204" pitchFamily="34" charset="0"/>
              </a:rPr>
              <a:t>BY-</a:t>
            </a:r>
          </a:p>
          <a:p>
            <a:pPr algn="ctr"/>
            <a:r>
              <a:rPr lang="it-IT" dirty="0" smtClean="0">
                <a:latin typeface="Calibri" panose="020F0502020204030204" pitchFamily="34" charset="0"/>
                <a:cs typeface="Calibri" panose="020F0502020204030204" pitchFamily="34" charset="0"/>
              </a:rPr>
              <a:t>NAME: POORNIMA SINGH</a:t>
            </a:r>
          </a:p>
          <a:p>
            <a:pPr algn="ctr"/>
            <a:r>
              <a:rPr lang="it-IT" dirty="0" smtClean="0">
                <a:latin typeface="Calibri" panose="020F0502020204030204" pitchFamily="34" charset="0"/>
                <a:cs typeface="Calibri" panose="020F0502020204030204" pitchFamily="34" charset="0"/>
              </a:rPr>
              <a:t>STUDENT ID: 125638213</a:t>
            </a:r>
            <a:endParaRPr lang="it-IT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394">
        <p:fade/>
      </p:transition>
    </mc:Choice>
    <mc:Fallback>
      <p:transition spd="med" advTm="213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94923" y="188640"/>
            <a:ext cx="11296983" cy="1224136"/>
          </a:xfrm>
        </p:spPr>
        <p:txBody>
          <a:bodyPr>
            <a:noAutofit/>
          </a:bodyPr>
          <a:lstStyle/>
          <a:p>
            <a:r>
              <a:rPr lang="en-US" sz="6000" dirty="0" smtClean="0">
                <a:latin typeface="Calibri" panose="020F0502020204030204" pitchFamily="34" charset="0"/>
                <a:cs typeface="Calibri" panose="020F0502020204030204" pitchFamily="34" charset="0"/>
              </a:rPr>
              <a:t>OBJECTIVE OF THE ANALYSIS</a:t>
            </a:r>
            <a:endParaRPr lang="en-US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61764" y="1916832"/>
            <a:ext cx="11206531" cy="411480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What is the Classification of the Target Variable (Recurrence Event or Non- Recurrence Event)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Which model is performing better – Logistic Regression or Decision Tree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320">
        <p:fade/>
      </p:transition>
    </mc:Choice>
    <mc:Fallback>
      <p:transition spd="med" advTm="303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49696" y="116632"/>
            <a:ext cx="11296983" cy="936104"/>
          </a:xfrm>
        </p:spPr>
        <p:txBody>
          <a:bodyPr>
            <a:noAutofit/>
          </a:bodyPr>
          <a:lstStyle/>
          <a:p>
            <a:r>
              <a:rPr lang="en-US" sz="60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STEPS IN THE SAS DIAGRAM</a:t>
            </a:r>
            <a:endParaRPr lang="en-US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294921" y="1196752"/>
            <a:ext cx="11206531" cy="532859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below steps/nodes have been used for the analysis: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1: File Import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2: Stat Explore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 Step 3: Graph Explore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4: Multiplot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5: Data Partition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6: Data Transformation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 Step 7: Logistic Regression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smtClean="0">
                <a:latin typeface="Calibri" panose="020F0502020204030204" pitchFamily="34" charset="0"/>
                <a:cs typeface="Calibri" panose="020F0502020204030204" pitchFamily="34" charset="0"/>
              </a:rPr>
              <a:t>Step 8: Decision Tree</a:t>
            </a:r>
            <a:endParaRPr lang="en-US" sz="3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sz="3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4"/>
          <a:stretch>
            <a:fillRect/>
          </a:stretch>
        </p:blipFill>
        <p:spPr>
          <a:xfrm>
            <a:off x="5374332" y="1772816"/>
            <a:ext cx="6595606" cy="388843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97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284">
        <p:fade/>
      </p:transition>
    </mc:Choice>
    <mc:Fallback>
      <p:transition spd="med" advTm="992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9823" y="188640"/>
            <a:ext cx="11881320" cy="792088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Calibri" panose="020F0502020204030204" pitchFamily="34" charset="0"/>
                <a:cs typeface="Calibri" panose="020F0502020204030204" pitchFamily="34" charset="0"/>
              </a:rPr>
              <a:t>INSIGHTS ON TARGET VARIABLE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117748" y="980728"/>
            <a:ext cx="5731510" cy="3222625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5"/>
          <a:stretch>
            <a:fillRect/>
          </a:stretch>
        </p:blipFill>
        <p:spPr>
          <a:xfrm>
            <a:off x="5937183" y="980728"/>
            <a:ext cx="6104763" cy="3222625"/>
          </a:xfrm>
          <a:prstGeom prst="rect">
            <a:avLst/>
          </a:prstGeom>
        </p:spPr>
      </p:pic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117748" y="4653136"/>
            <a:ext cx="11924198" cy="17281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frequency of Recurrence Event of Y is 86 and that of Non-Recurrence Event is 30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Scatter Plot of 3 dimension is among Target Variable, Menopause and Age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959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4836">
        <p:fade/>
      </p:transition>
    </mc:Choice>
    <mc:Fallback>
      <p:transition spd="med" advTm="448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7748" y="260648"/>
            <a:ext cx="11881320" cy="792088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Calibri" panose="020F0502020204030204" pitchFamily="34" charset="0"/>
                <a:cs typeface="Calibri" panose="020F0502020204030204" pitchFamily="34" charset="0"/>
              </a:rPr>
              <a:t>LOGISTIC REGRESSION MODEL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6814492" y="2636912"/>
            <a:ext cx="3885245" cy="17281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Recall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0.4000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Precision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0.6086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F1 =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0.4827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1268760"/>
            <a:ext cx="6007436" cy="1800200"/>
          </a:xfrm>
          <a:prstGeom prst="rect">
            <a:avLst/>
          </a:prstGeom>
          <a:noFill/>
        </p:spPr>
      </p:pic>
      <p:pic>
        <p:nvPicPr>
          <p:cNvPr id="9" name="Picture 8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4" y="3284984"/>
            <a:ext cx="5983446" cy="2736304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1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2950">
        <p:fade/>
      </p:transition>
    </mc:Choice>
    <mc:Fallback>
      <p:transition spd="med" advTm="1329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50391" y="188640"/>
            <a:ext cx="11881320" cy="792088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Calibri" panose="020F0502020204030204" pitchFamily="34" charset="0"/>
                <a:cs typeface="Calibri" panose="020F0502020204030204" pitchFamily="34" charset="0"/>
              </a:rPr>
              <a:t>DECISION TREE</a:t>
            </a:r>
            <a:r>
              <a:rPr lang="en-US" sz="5400" dirty="0" smtClean="0">
                <a:latin typeface="Calibri" panose="020F0502020204030204" pitchFamily="34" charset="0"/>
                <a:cs typeface="Calibri" panose="020F0502020204030204" pitchFamily="34" charset="0"/>
              </a:rPr>
              <a:t> MODEL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6814492" y="2636912"/>
            <a:ext cx="3885245" cy="172819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Recall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0.6086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Precision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=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0.7000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F1 = 0.6510</a:t>
            </a:r>
            <a:endParaRPr lang="en-IN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4" y="1302142"/>
            <a:ext cx="5983446" cy="1478786"/>
          </a:xfrm>
          <a:prstGeom prst="rect">
            <a:avLst/>
          </a:prstGeom>
          <a:noFill/>
        </p:spPr>
      </p:pic>
      <p:pic>
        <p:nvPicPr>
          <p:cNvPr id="10" name="Picture 9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4" y="3102342"/>
            <a:ext cx="5983446" cy="2630914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1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9502">
        <p:fade/>
      </p:transition>
    </mc:Choice>
    <mc:Fallback>
      <p:transition spd="med" advTm="595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250391" y="188640"/>
            <a:ext cx="11881320" cy="792088"/>
          </a:xfrm>
        </p:spPr>
        <p:txBody>
          <a:bodyPr>
            <a:noAutofit/>
          </a:bodyPr>
          <a:lstStyle/>
          <a:p>
            <a:r>
              <a:rPr lang="en-US" sz="5400" dirty="0" smtClean="0">
                <a:latin typeface="Calibri" panose="020F0502020204030204" pitchFamily="34" charset="0"/>
                <a:cs typeface="Calibri" panose="020F0502020204030204" pitchFamily="34" charset="0"/>
              </a:rPr>
              <a:t>COMPARING MODELS</a:t>
            </a:r>
            <a:endParaRPr lang="en-US" sz="5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Content Placeholder 13"/>
          <p:cNvSpPr>
            <a:spLocks noGrp="1"/>
          </p:cNvSpPr>
          <p:nvPr>
            <p:ph idx="1"/>
          </p:nvPr>
        </p:nvSpPr>
        <p:spPr>
          <a:xfrm>
            <a:off x="369923" y="3933056"/>
            <a:ext cx="11377264" cy="17281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I compare the two models inferring MSE, Misclassification Rate, Recall, Precision and F1 Score.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Decision Tree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model is better than the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Logistic Regression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model, as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the Precision and F1 Score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is higher as compared to the </a:t>
            </a:r>
            <a:r>
              <a:rPr lang="en-IN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Regression model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80" y="1299232"/>
            <a:ext cx="6192688" cy="2201776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96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430">
        <p:fade/>
      </p:transition>
    </mc:Choice>
    <mc:Fallback>
      <p:transition spd="med" advTm="3843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93812" y="1124744"/>
            <a:ext cx="11161240" cy="2895600"/>
          </a:xfrm>
        </p:spPr>
        <p:txBody>
          <a:bodyPr/>
          <a:lstStyle/>
          <a:p>
            <a:pPr algn="ctr"/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THANK YOU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64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536">
        <p:fade/>
      </p:transition>
    </mc:Choice>
    <mc:Fallback>
      <p:transition spd="med" advTm="55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108</TotalTime>
  <Words>213</Words>
  <Application>Microsoft Office PowerPoint</Application>
  <PresentationFormat>Custom</PresentationFormat>
  <Paragraphs>33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Wingdings</vt:lpstr>
      <vt:lpstr>Digital Blue Tunnel 16x9</vt:lpstr>
      <vt:lpstr>BAN 210 – FINAL ASSESSMENT BREAST CANCER DATA</vt:lpstr>
      <vt:lpstr>OBJECTIVE OF THE ANALYSIS</vt:lpstr>
      <vt:lpstr>STEPS IN THE SAS DIAGRAM</vt:lpstr>
      <vt:lpstr>INSIGHTS ON TARGET VARIABLE</vt:lpstr>
      <vt:lpstr>LOGISTIC REGRESSION MODEL</vt:lpstr>
      <vt:lpstr>DECISION TREE MODEL</vt:lpstr>
      <vt:lpstr>COMPARING MODELS</vt:lpstr>
      <vt:lpstr>THANK YOU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 210 – FINAL ASSESSMENT BREAST CANCER DATA</dc:title>
  <dc:creator>Poornima Singh</dc:creator>
  <cp:lastModifiedBy>Poornima Singh</cp:lastModifiedBy>
  <cp:revision>14</cp:revision>
  <dcterms:created xsi:type="dcterms:W3CDTF">2022-04-15T00:37:18Z</dcterms:created>
  <dcterms:modified xsi:type="dcterms:W3CDTF">2022-04-15T02:27:43Z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